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2" r:id="rId5"/>
    <p:sldId id="291" r:id="rId6"/>
    <p:sldId id="257" r:id="rId7"/>
    <p:sldId id="263" r:id="rId8"/>
    <p:sldId id="276" r:id="rId9"/>
    <p:sldId id="262" r:id="rId10"/>
    <p:sldId id="289" r:id="rId11"/>
    <p:sldId id="290" r:id="rId12"/>
    <p:sldId id="26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C"/>
    <a:srgbClr val="FFD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ECA3-DD96-C142-B3F0-1541A4D13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53DA5-89A3-1B43-8562-A09982860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45AF-5322-9044-8853-59FB019D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F8D8-43D0-BD46-B979-7F83E19A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ADCF-4C74-884D-8A58-F3DC5507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9880-D3B6-F642-BF88-C473E601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F075A-460B-CC44-8A76-DDB545FA0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BEF12-76BF-DC49-957D-37533601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9E3AA-274F-4946-97EE-B4726697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98B3D-C383-1F40-BFBB-781F07F9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B4712-A9E3-374A-941C-436A81F2C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1BB72-51BF-9C44-89CA-940E3CC84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2A5AD-A522-7748-927B-91DC3FD7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31A72-FEFE-D440-8542-DEDEEE11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454C4-5B33-7B4C-98CE-8865462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EB72-DA58-1746-AE55-60262339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68814-16A1-9C49-BA58-A4700D3B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B2B1-E548-CE4A-A780-AE8935EC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9D811-7E90-F144-B692-8C46A99C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8DC5-2389-AC4E-8E6C-B7027CB8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9D10-532D-1A44-81B7-EACDF783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707CF-545E-654F-A952-02F14590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F51E7-1488-F349-9F4B-7AC9AA84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79F7-1B58-824E-B15D-DCD2521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2FD1-F5D9-7C44-A141-C516CBD8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7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2D9D-B00F-FD4B-92D6-E213D782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B4B8F-07A5-334D-9CB5-D458D16E1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A8132-1D77-6743-BCBF-0AD93855D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DE2FE-9643-1749-83CF-23013659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348B9-E345-8042-A6D1-1A1CB2AF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CCAF7-37E0-4440-8EC6-5162E1F8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0617-0D05-EC49-AA55-574A9E1B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19B6-6BEE-B24F-9DD6-E49C55B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B39B0-9CE8-E544-8468-16E5E0595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A3630-B3CC-5845-8F73-920E4CBA7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46DF8-EC94-4340-B172-81E0C0FAC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E3A671-837F-4040-B194-BBDFA91D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663A6-0366-3B42-9EAB-81F20261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8E04A-CBDF-4F49-B579-EF5A4A4A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94AC-1410-C549-9928-3E912E49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3A602-B8D4-7544-AC9B-56B3FD0D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6B828-D0C0-7F48-A955-FCD72E2E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B554C-1D11-3544-9284-EF9B4ED9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63D72-17F2-284E-A6D2-7B668C15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BE16F-008B-4D46-88D9-94B3E614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8687D-027C-D344-8484-275B0C04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21E3-061B-4842-881B-8E4ED15D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63962-3954-AC43-9E97-E957B591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A79F4-887E-C74C-A569-1EC0F6EE5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585E4-97CC-8D47-8EF3-5A4AC54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98508-8366-3B4E-B7EA-D5199BC2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719A-4F22-8A46-B592-CF3A38D8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E751-C335-E449-AC60-DAC31415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D56AD-0083-EA49-BC55-B8F14BDE6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1F831-663D-3A4A-99B2-9F0BB510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4FBD6-9B2F-864C-A76B-A6983776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90DB2-67EA-1349-8E00-4B37EFD3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6F2D9-9368-AE41-8506-2D8E7F46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0201F-A9A3-6442-9207-076DD09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19A60-D1FC-B748-96AF-C75523ED0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ADBC3-35D2-254C-9427-0C27A137C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BD4C-1E19-7F40-A3EC-06A689EBCE7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373CA-D8B3-2247-B88C-AF06C26C5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745F-2F81-0840-995E-0C155AD0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A892-BBCA-7345-B714-093777AB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3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697C-BC48-3240-96BB-F166D6370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367" y="2068878"/>
            <a:ext cx="9683262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vetica" pitchFamily="2" charset="0"/>
              </a:rPr>
              <a:t>PRESENTATION TO THE ONTARIO HOP GROWERS’ ASSOCIATION (OGHA) AGM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A7678-8659-734A-8D0F-5F74804B5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450414"/>
            <a:ext cx="9144000" cy="1655762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Durham College</a:t>
            </a:r>
          </a:p>
          <a:p>
            <a:r>
              <a:rPr lang="en-US" dirty="0">
                <a:latin typeface="Helvetica" pitchFamily="2" charset="0"/>
              </a:rPr>
              <a:t>FEBRUARY 22</a:t>
            </a:r>
            <a:r>
              <a:rPr lang="en-US">
                <a:latin typeface="Helvetica" pitchFamily="2" charset="0"/>
              </a:rPr>
              <a:t>, 2020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6CC14-9E76-A243-A8B9-8E7262B7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10" y="798718"/>
            <a:ext cx="6249377" cy="17552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A6091E-5696-9D48-B89E-3248D737DD5B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51455-9EC4-DD47-B35B-F259E67A8B43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485CDC-7A41-5747-9996-5E0A5F91F8BE}"/>
              </a:ext>
            </a:extLst>
          </p:cNvPr>
          <p:cNvSpPr/>
          <p:nvPr/>
        </p:nvSpPr>
        <p:spPr>
          <a:xfrm>
            <a:off x="0" y="2360053"/>
            <a:ext cx="12192000" cy="4497947"/>
          </a:xfrm>
          <a:prstGeom prst="rect">
            <a:avLst/>
          </a:prstGeom>
          <a:solidFill>
            <a:srgbClr val="F9C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7697C-BC48-3240-96BB-F166D6370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01" y="992263"/>
            <a:ext cx="9259910" cy="449794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Ontario’s Hop Industry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the Opportunities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A683DF0-7263-1241-9311-A972185C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10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AD51FA-31D5-5744-9067-0D24EBC40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849" y="43778"/>
            <a:ext cx="3138152" cy="10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328893" y="440953"/>
            <a:ext cx="9683262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Helvetica" pitchFamily="2" charset="0"/>
              </a:rPr>
              <a:t>ONTARIO’S HOP INDUSTRY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3E840-F5EB-114D-8146-54B1B4A933A3}"/>
              </a:ext>
            </a:extLst>
          </p:cNvPr>
          <p:cNvSpPr txBox="1"/>
          <p:nvPr/>
        </p:nvSpPr>
        <p:spPr>
          <a:xfrm>
            <a:off x="848865" y="1485694"/>
            <a:ext cx="10274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" pitchFamily="2" charset="0"/>
              </a:rPr>
              <a:t>Success for craft brewers = success for hop growers’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" pitchFamily="2" charset="0"/>
              </a:rPr>
              <a:t>Bedrock of this success is the strong partnerships between local brewers and hop growers’ in communities across Ontario that have developed over past decade.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" pitchFamily="2" charset="0"/>
              </a:rPr>
              <a:t>OCB &amp; OGHA looking for opportunities to promote and grow our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" pitchFamily="2" charset="0"/>
              </a:rPr>
              <a:t>OCB funded hop farming soil conditions study at Trent University and is also involved with the “terroir” sensory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" pitchFamily="2" charset="0"/>
              </a:rPr>
              <a:t>Craft brewers have a commitment to use local ingredients wherever possible – seeing beers with 70% and even 100% local hops.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" pitchFamily="2" charset="0"/>
              </a:rPr>
              <a:t>A top priority for OCB is access to sell our products in local farmers’ markets – a commitment to local products – such as OGHA hops – key part of making that happen.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" pitchFamily="2" charset="0"/>
              </a:rPr>
              <a:t>We want to continue to work closely with your sector to create jobs, invest, and grow.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902DA-362C-1744-A1F8-09F5C8CCF88A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44CDAD-F558-C44D-9F29-5EBAE4EBB175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3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DCA42C-E537-E444-9AB2-2CE63067E6E4}"/>
              </a:ext>
            </a:extLst>
          </p:cNvPr>
          <p:cNvSpPr txBox="1">
            <a:spLocks/>
          </p:cNvSpPr>
          <p:nvPr/>
        </p:nvSpPr>
        <p:spPr>
          <a:xfrm>
            <a:off x="-1" y="2899914"/>
            <a:ext cx="12191999" cy="1058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atin typeface="Helvetica" pitchFamily="2" charset="0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E0979-F844-8746-963B-1EE6524419A4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85F57-4C66-6D4B-9213-6AA65BAE66C2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DCA42C-E537-E444-9AB2-2CE63067E6E4}"/>
              </a:ext>
            </a:extLst>
          </p:cNvPr>
          <p:cNvSpPr txBox="1">
            <a:spLocks/>
          </p:cNvSpPr>
          <p:nvPr/>
        </p:nvSpPr>
        <p:spPr>
          <a:xfrm>
            <a:off x="-2" y="2302718"/>
            <a:ext cx="12192001" cy="10581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latin typeface="Helvetica" pitchFamily="2" charset="0"/>
              </a:rPr>
              <a:t>THANK YOU FOR YOUR SUPPORT!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E0979-F844-8746-963B-1EE6524419A4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85F57-4C66-6D4B-9213-6AA65BAE66C2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BF258-E969-2F4E-92F2-769645C0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09" y="3521150"/>
            <a:ext cx="6249377" cy="19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3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BC11-15F7-6044-B75C-6D33427B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502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" pitchFamily="2" charset="0"/>
              </a:rPr>
              <a:t>ABOUT ONTARIO’S CRAFT BREWERIES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776B-301F-AA48-B6F8-E066BB16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56" y="1878517"/>
            <a:ext cx="10515600" cy="228621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CA" sz="2000" dirty="0">
                <a:latin typeface="Helvetica" pitchFamily="2" charset="0"/>
              </a:rPr>
              <a:t>Ontario’s craft breweries are located in over </a:t>
            </a:r>
            <a:r>
              <a:rPr lang="en-CA" sz="2000" b="1" dirty="0">
                <a:latin typeface="Helvetica" pitchFamily="2" charset="0"/>
              </a:rPr>
              <a:t>110 communities across the province</a:t>
            </a:r>
            <a:r>
              <a:rPr lang="en-CA" sz="2000" dirty="0">
                <a:latin typeface="Helvetica" pitchFamily="2" charset="0"/>
              </a:rPr>
              <a:t>, with a heavy concentration in </a:t>
            </a:r>
            <a:r>
              <a:rPr lang="en-CA" sz="2000" b="1" dirty="0">
                <a:latin typeface="Helvetica" pitchFamily="2" charset="0"/>
              </a:rPr>
              <a:t>rural and northern Ontario</a:t>
            </a:r>
          </a:p>
          <a:p>
            <a:pPr>
              <a:spcAft>
                <a:spcPts val="1200"/>
              </a:spcAft>
            </a:pPr>
            <a:r>
              <a:rPr lang="en-CA" sz="2000" dirty="0">
                <a:latin typeface="Helvetica" pitchFamily="2" charset="0"/>
              </a:rPr>
              <a:t>Today there are </a:t>
            </a:r>
            <a:r>
              <a:rPr lang="en-CA" sz="2000" b="1" dirty="0">
                <a:latin typeface="Helvetica" pitchFamily="2" charset="0"/>
              </a:rPr>
              <a:t>280 brick and mortar breweries</a:t>
            </a:r>
            <a:r>
              <a:rPr lang="en-CA" sz="2000" dirty="0">
                <a:latin typeface="Helvetica" pitchFamily="2" charset="0"/>
              </a:rPr>
              <a:t>, 69 contract brewers, 55 brew pubs, and 17 others with pending brewery applications</a:t>
            </a:r>
          </a:p>
          <a:p>
            <a:pPr>
              <a:spcAft>
                <a:spcPts val="1200"/>
              </a:spcAft>
            </a:pPr>
            <a:r>
              <a:rPr lang="en-CA" sz="2000" dirty="0">
                <a:latin typeface="Helvetica" pitchFamily="2" charset="0"/>
              </a:rPr>
              <a:t>Brewers have deep ties to the </a:t>
            </a:r>
            <a:r>
              <a:rPr lang="en-CA" sz="2000" b="1" dirty="0">
                <a:latin typeface="Helvetica" pitchFamily="2" charset="0"/>
              </a:rPr>
              <a:t>local community </a:t>
            </a:r>
            <a:r>
              <a:rPr lang="en-CA" sz="2000" dirty="0">
                <a:latin typeface="Helvetica" pitchFamily="2" charset="0"/>
              </a:rPr>
              <a:t>and are often among the </a:t>
            </a:r>
            <a:r>
              <a:rPr lang="en-CA" sz="2000" b="1" dirty="0">
                <a:latin typeface="Helvetica" pitchFamily="2" charset="0"/>
              </a:rPr>
              <a:t>largest employers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Helvetica" pitchFamily="2" charset="0"/>
            </a:endParaRPr>
          </a:p>
          <a:p>
            <a:pPr lvl="1">
              <a:spcAft>
                <a:spcPts val="1200"/>
              </a:spcAft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F168F-6BB8-B147-A545-D8D641360C1C}"/>
              </a:ext>
            </a:extLst>
          </p:cNvPr>
          <p:cNvSpPr/>
          <p:nvPr/>
        </p:nvSpPr>
        <p:spPr>
          <a:xfrm>
            <a:off x="0" y="-25323"/>
            <a:ext cx="12192000" cy="6149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7A328-80B9-C344-8CE8-E7AB18B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309" y="61968"/>
            <a:ext cx="2347529" cy="5023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78C12-C7AF-A04F-9846-01A8C1FE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ACF31-AB3C-5D40-A21D-20D097BE794A}"/>
              </a:ext>
            </a:extLst>
          </p:cNvPr>
          <p:cNvSpPr/>
          <p:nvPr/>
        </p:nvSpPr>
        <p:spPr>
          <a:xfrm>
            <a:off x="1136829" y="4557873"/>
            <a:ext cx="9918342" cy="14053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Helvetica" pitchFamily="2" charset="0"/>
              </a:rPr>
              <a:t>OCB’S VISION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 </a:t>
            </a:r>
            <a:r>
              <a:rPr lang="en-CA" sz="2000" dirty="0">
                <a:latin typeface="Helvetica" pitchFamily="2" charset="0"/>
              </a:rPr>
              <a:t>To be a catalyst for growth in Ontario’s craft beer industry by creating an environment of inclusiveness, collaboration, innovation, and advocacy for all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738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3350512" y="766275"/>
            <a:ext cx="7801489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" pitchFamily="2" charset="0"/>
              </a:rPr>
              <a:t>Craft Beer by the Numbers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23AAB-7BF2-5845-B459-96061EB6B418}"/>
              </a:ext>
            </a:extLst>
          </p:cNvPr>
          <p:cNvSpPr/>
          <p:nvPr/>
        </p:nvSpPr>
        <p:spPr>
          <a:xfrm>
            <a:off x="0" y="-31076"/>
            <a:ext cx="12192000" cy="6149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18496-6903-B643-8163-30D20D253700}"/>
              </a:ext>
            </a:extLst>
          </p:cNvPr>
          <p:cNvSpPr txBox="1"/>
          <p:nvPr/>
        </p:nvSpPr>
        <p:spPr>
          <a:xfrm>
            <a:off x="3350512" y="1735495"/>
            <a:ext cx="85092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000" dirty="0">
                <a:latin typeface="Helvetica" pitchFamily="2" charset="0"/>
              </a:rPr>
              <a:t>Ontario’s craft beer industry has experienced tremendous, </a:t>
            </a:r>
            <a:r>
              <a:rPr lang="en-CA" sz="2000" b="1" i="1" u="sng" dirty="0">
                <a:latin typeface="Helvetica" pitchFamily="2" charset="0"/>
              </a:rPr>
              <a:t>but</a:t>
            </a:r>
            <a:r>
              <a:rPr lang="en-CA" sz="2000" u="sng" dirty="0">
                <a:latin typeface="Helvetica" pitchFamily="2" charset="0"/>
              </a:rPr>
              <a:t> </a:t>
            </a:r>
            <a:r>
              <a:rPr lang="en-CA" sz="2000" b="1" i="1" u="sng" dirty="0">
                <a:latin typeface="Helvetica" pitchFamily="2" charset="0"/>
              </a:rPr>
              <a:t>fragile</a:t>
            </a:r>
            <a:r>
              <a:rPr lang="en-CA" sz="2000" u="sng" dirty="0">
                <a:latin typeface="Helvetica" pitchFamily="2" charset="0"/>
              </a:rPr>
              <a:t> </a:t>
            </a:r>
            <a:r>
              <a:rPr lang="en-CA" sz="2000" dirty="0">
                <a:latin typeface="Helvetica" pitchFamily="2" charset="0"/>
              </a:rPr>
              <a:t>growth over the past decade.  As of 2019,</a:t>
            </a:r>
          </a:p>
          <a:p>
            <a:endParaRPr lang="en-CA" sz="2000" dirty="0">
              <a:latin typeface="Helvetica" pitchFamily="2" charset="0"/>
            </a:endParaRPr>
          </a:p>
          <a:p>
            <a:pPr lvl="1">
              <a:spcAft>
                <a:spcPts val="1800"/>
              </a:spcAft>
            </a:pPr>
            <a:r>
              <a:rPr lang="en-CA" sz="2400" b="1" dirty="0">
                <a:solidFill>
                  <a:srgbClr val="FBC003"/>
                </a:solidFill>
                <a:latin typeface="Helvetica" pitchFamily="2" charset="0"/>
              </a:rPr>
              <a:t>$2 billion</a:t>
            </a:r>
            <a:r>
              <a:rPr lang="en-CA" sz="2400" b="1" dirty="0">
                <a:solidFill>
                  <a:srgbClr val="F9C546"/>
                </a:solidFill>
                <a:latin typeface="Helvetica" pitchFamily="2" charset="0"/>
              </a:rPr>
              <a:t> </a:t>
            </a:r>
            <a:r>
              <a:rPr lang="en-CA" sz="2000" dirty="0">
                <a:latin typeface="Helvetica" pitchFamily="2" charset="0"/>
              </a:rPr>
              <a:t>in annual economic impact</a:t>
            </a:r>
          </a:p>
          <a:p>
            <a:pPr lvl="1">
              <a:spcAft>
                <a:spcPts val="1800"/>
              </a:spcAft>
            </a:pPr>
            <a:r>
              <a:rPr lang="en-CA" sz="2400" b="1" dirty="0">
                <a:solidFill>
                  <a:srgbClr val="FBC003"/>
                </a:solidFill>
                <a:latin typeface="Helvetica" pitchFamily="2" charset="0"/>
              </a:rPr>
              <a:t>Over $400 million </a:t>
            </a:r>
            <a:r>
              <a:rPr lang="en-CA" sz="2000" dirty="0">
                <a:latin typeface="Helvetica" pitchFamily="2" charset="0"/>
              </a:rPr>
              <a:t>in sales (11% of beer volume sold)</a:t>
            </a:r>
          </a:p>
          <a:p>
            <a:pPr lvl="1">
              <a:spcAft>
                <a:spcPts val="1800"/>
              </a:spcAft>
            </a:pPr>
            <a:r>
              <a:rPr lang="en-CA" sz="2400" b="1" dirty="0">
                <a:solidFill>
                  <a:srgbClr val="FBC003"/>
                </a:solidFill>
                <a:latin typeface="Helvetica" pitchFamily="2" charset="0"/>
              </a:rPr>
              <a:t>$60 million </a:t>
            </a:r>
            <a:r>
              <a:rPr lang="en-CA" sz="2000" dirty="0">
                <a:latin typeface="Helvetica" pitchFamily="2" charset="0"/>
              </a:rPr>
              <a:t>in capital investment annually</a:t>
            </a:r>
          </a:p>
          <a:p>
            <a:pPr lvl="1">
              <a:spcAft>
                <a:spcPts val="1800"/>
              </a:spcAft>
            </a:pPr>
            <a:r>
              <a:rPr lang="en-CA" sz="2400" b="1" dirty="0">
                <a:solidFill>
                  <a:srgbClr val="FBC003"/>
                </a:solidFill>
                <a:latin typeface="Helvetica" pitchFamily="2" charset="0"/>
              </a:rPr>
              <a:t>Over 4,000 FTE jobs</a:t>
            </a:r>
            <a:r>
              <a:rPr lang="en-CA" sz="2000" dirty="0">
                <a:latin typeface="Helvetica" pitchFamily="2" charset="0"/>
              </a:rPr>
              <a:t>, representing 80% of all direct brewery jobs</a:t>
            </a:r>
          </a:p>
          <a:p>
            <a:pPr lvl="1">
              <a:spcAft>
                <a:spcPts val="1800"/>
              </a:spcAft>
            </a:pPr>
            <a:r>
              <a:rPr lang="en-CA" sz="2400" b="1" dirty="0">
                <a:solidFill>
                  <a:srgbClr val="FBC003"/>
                </a:solidFill>
                <a:latin typeface="Helvetica" pitchFamily="2" charset="0"/>
              </a:rPr>
              <a:t>Over 9,000 jobs </a:t>
            </a:r>
            <a:r>
              <a:rPr lang="en-CA" sz="2000" dirty="0">
                <a:latin typeface="Helvetica" pitchFamily="2" charset="0"/>
              </a:rPr>
              <a:t>supported in tourism, agriculture, manufacturing, 			and other industries</a:t>
            </a:r>
          </a:p>
          <a:p>
            <a:pPr>
              <a:spcAft>
                <a:spcPts val="1200"/>
              </a:spcAft>
            </a:pPr>
            <a:endParaRPr lang="en-CA" sz="2000" dirty="0">
              <a:latin typeface="Helvetica" pitchFamily="2" charset="0"/>
            </a:endParaRPr>
          </a:p>
          <a:p>
            <a:pPr>
              <a:spcAft>
                <a:spcPts val="1200"/>
              </a:spcAft>
            </a:pPr>
            <a:endParaRPr lang="en-CA" sz="2000" dirty="0">
              <a:latin typeface="Helvetica" pitchFamily="2" charset="0"/>
            </a:endParaRPr>
          </a:p>
          <a:p>
            <a:pPr>
              <a:spcAft>
                <a:spcPts val="1200"/>
              </a:spcAft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48E146-35F5-5744-8872-F875E49E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309" y="61968"/>
            <a:ext cx="2347529" cy="502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17DE4-A044-1E4A-8931-2D916880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59" r="13398"/>
          <a:stretch/>
        </p:blipFill>
        <p:spPr>
          <a:xfrm>
            <a:off x="0" y="587724"/>
            <a:ext cx="3160586" cy="62741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D9C80-E09D-4A42-A198-4F4C594C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A892-BBCA-7345-B714-093777AB8A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756889" y="487850"/>
            <a:ext cx="9683262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itchFamily="2" charset="0"/>
              </a:rPr>
              <a:t>CHANNEL VOLUME/SHARE - 2019</a:t>
            </a:r>
          </a:p>
          <a:p>
            <a:endParaRPr lang="en-US" sz="6600" b="1" dirty="0">
              <a:latin typeface="Helvetica" pitchFamily="2" charset="0"/>
            </a:endParaRPr>
          </a:p>
          <a:p>
            <a:endParaRPr lang="en-US" sz="6600" b="1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23AAB-7BF2-5845-B459-96061EB6B418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39607-E89B-CE49-B719-90FA6A657262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8EF99-E779-4B9A-BD40-FE89218F0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25014"/>
              </p:ext>
            </p:extLst>
          </p:nvPr>
        </p:nvGraphicFramePr>
        <p:xfrm>
          <a:off x="1592495" y="1921267"/>
          <a:ext cx="8733033" cy="391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962">
                  <a:extLst>
                    <a:ext uri="{9D8B030D-6E8A-4147-A177-3AD203B41FA5}">
                      <a16:colId xmlns:a16="http://schemas.microsoft.com/office/drawing/2014/main" val="2443450736"/>
                    </a:ext>
                  </a:extLst>
                </a:gridCol>
                <a:gridCol w="3195291">
                  <a:extLst>
                    <a:ext uri="{9D8B030D-6E8A-4147-A177-3AD203B41FA5}">
                      <a16:colId xmlns:a16="http://schemas.microsoft.com/office/drawing/2014/main" val="4176877987"/>
                    </a:ext>
                  </a:extLst>
                </a:gridCol>
                <a:gridCol w="2390780">
                  <a:extLst>
                    <a:ext uri="{9D8B030D-6E8A-4147-A177-3AD203B41FA5}">
                      <a16:colId xmlns:a16="http://schemas.microsoft.com/office/drawing/2014/main" val="3368234067"/>
                    </a:ext>
                  </a:extLst>
                </a:gridCol>
              </a:tblGrid>
              <a:tr h="55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Channel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Volume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Share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675303"/>
                  </a:ext>
                </a:extLst>
              </a:tr>
              <a:tr h="55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LCBO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215,382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11.7%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506218"/>
                  </a:ext>
                </a:extLst>
              </a:tr>
              <a:tr h="55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TBS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71,013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1.9%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4683232"/>
                  </a:ext>
                </a:extLst>
              </a:tr>
              <a:tr h="55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Grocery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74,103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15%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090322"/>
                  </a:ext>
                </a:extLst>
              </a:tr>
              <a:tr h="55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Craft Brewer Direct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200,100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--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015306"/>
                  </a:ext>
                </a:extLst>
              </a:tr>
              <a:tr h="55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Licensee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230,701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16%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468142"/>
                  </a:ext>
                </a:extLst>
              </a:tr>
              <a:tr h="55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Total Market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791,299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10.3%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00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31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26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Job Growth</a:t>
            </a:r>
          </a:p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FFFFFF"/>
                </a:solidFill>
              </a:rPr>
              <a:t>2010-2019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6C543F1-B64F-4A6C-83FF-0E9A200D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924675"/>
            <a:ext cx="8315630" cy="511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323AAB-7BF2-5845-B459-96061EB6B418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39607-E89B-CE49-B719-90FA6A657262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366471" y="611139"/>
            <a:ext cx="9683262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Helvetica" pitchFamily="2" charset="0"/>
              </a:rPr>
              <a:t>NEW MEMBERS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23AAB-7BF2-5845-B459-96061EB6B418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39607-E89B-CE49-B719-90FA6A657262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18496-6903-B643-8163-30D20D253700}"/>
              </a:ext>
            </a:extLst>
          </p:cNvPr>
          <p:cNvSpPr txBox="1"/>
          <p:nvPr/>
        </p:nvSpPr>
        <p:spPr>
          <a:xfrm>
            <a:off x="868221" y="1642533"/>
            <a:ext cx="1027424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Helvetica" pitchFamily="2" charset="0"/>
              </a:rPr>
              <a:t>The OCB continues to see strong membership growth. Here is a list of members who have joined over the past year:</a:t>
            </a:r>
          </a:p>
          <a:p>
            <a:endParaRPr lang="en-CA" sz="2000" dirty="0"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Northern Maverick Brewing 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Bench Brewing Co.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Fenelon Falls Brewing 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Fixed Gear Brewery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Exchange Brewery, The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Kingsville Brewing 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Northern Superior Brewing Co.</a:t>
            </a:r>
          </a:p>
          <a:p>
            <a:endParaRPr lang="en-CA" sz="24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56AE4-5435-8C4C-A2AE-65247BCC4E8F}"/>
              </a:ext>
            </a:extLst>
          </p:cNvPr>
          <p:cNvSpPr txBox="1"/>
          <p:nvPr/>
        </p:nvSpPr>
        <p:spPr>
          <a:xfrm>
            <a:off x="6005345" y="2527314"/>
            <a:ext cx="102742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Muddy York Brewing 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Equals Brewing Company Inc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 err="1">
                <a:latin typeface="Helvetica" pitchFamily="2" charset="0"/>
              </a:rPr>
              <a:t>Stonehooker</a:t>
            </a:r>
            <a:r>
              <a:rPr lang="en-CA" sz="2000" i="1" dirty="0">
                <a:latin typeface="Helvetica" pitchFamily="2" charset="0"/>
              </a:rPr>
              <a:t> Brewing 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 err="1">
                <a:latin typeface="Helvetica" pitchFamily="2" charset="0"/>
              </a:rPr>
              <a:t>Paniza</a:t>
            </a:r>
            <a:r>
              <a:rPr lang="en-CA" sz="2000" i="1" dirty="0">
                <a:latin typeface="Helvetica" pitchFamily="2" charset="0"/>
              </a:rPr>
              <a:t> Brewing Co Inc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Gateway City Brewery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Signal Brewing Company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i="1" dirty="0">
                <a:latin typeface="Helvetica" pitchFamily="2" charset="0"/>
              </a:rPr>
              <a:t>Napanee Brewing Company</a:t>
            </a:r>
          </a:p>
          <a:p>
            <a:endParaRPr lang="en-CA" sz="24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5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328893" y="440953"/>
            <a:ext cx="9683262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Helvetica" pitchFamily="2" charset="0"/>
              </a:rPr>
              <a:t>ADVOCACY SUCCESSES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3E840-F5EB-114D-8146-54B1B4A933A3}"/>
              </a:ext>
            </a:extLst>
          </p:cNvPr>
          <p:cNvSpPr txBox="1"/>
          <p:nvPr/>
        </p:nvSpPr>
        <p:spPr>
          <a:xfrm>
            <a:off x="836339" y="1634753"/>
            <a:ext cx="10274248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Recent policy changes as a result of our advocacy:</a:t>
            </a:r>
          </a:p>
          <a:p>
            <a:endParaRPr lang="en-US" i="1" dirty="0">
              <a:latin typeface="Helvetica" pitchFamily="2" charset="0"/>
            </a:endParaRPr>
          </a:p>
          <a:p>
            <a:r>
              <a:rPr lang="en-CA" dirty="0">
                <a:latin typeface="Helvetica" pitchFamily="2" charset="0"/>
              </a:rPr>
              <a:t> </a:t>
            </a:r>
            <a:endParaRPr lang="en-CA" sz="2000" dirty="0">
              <a:latin typeface="Helvetica" pitchFamily="2" charset="0"/>
            </a:endParaRPr>
          </a:p>
          <a:p>
            <a:pPr lvl="3"/>
            <a:r>
              <a:rPr lang="en-CA" sz="2000" dirty="0">
                <a:latin typeface="Helvetica" pitchFamily="2" charset="0"/>
              </a:rPr>
              <a:t>Eliminating mandated serving sizes in tap rooms</a:t>
            </a: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r>
              <a:rPr lang="en-CA" sz="2000" dirty="0">
                <a:latin typeface="Helvetica" pitchFamily="2" charset="0"/>
              </a:rPr>
              <a:t>Extending hours of sale from 9:00am to midnight to increase profitability</a:t>
            </a: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r>
              <a:rPr lang="en-CA" sz="2000" dirty="0">
                <a:latin typeface="Helvetica" pitchFamily="2" charset="0"/>
              </a:rPr>
              <a:t>Halting the planned 3 cent a litre tax increases which saved breweries thousands of dollars </a:t>
            </a:r>
          </a:p>
          <a:p>
            <a:pPr lvl="3">
              <a:lnSpc>
                <a:spcPts val="2160"/>
              </a:lnSpc>
              <a:spcAft>
                <a:spcPts val="400"/>
              </a:spcAft>
            </a:pPr>
            <a:endParaRPr lang="en-CA" sz="2000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902DA-362C-1744-A1F8-09F5C8CCF88A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44CDAD-F558-C44D-9F29-5EBAE4EBB175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A2108AF3-C273-9F45-A829-7E853A39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278" y="2358308"/>
            <a:ext cx="551567" cy="551567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3DCAB44-1B65-0341-91C1-E8080D967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276" y="3576546"/>
            <a:ext cx="551567" cy="551567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F654903C-8395-AB4B-8D93-B2B48D148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276" y="4884742"/>
            <a:ext cx="551567" cy="5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328893" y="440953"/>
            <a:ext cx="9683262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itchFamily="2" charset="0"/>
              </a:rPr>
              <a:t>ADVOCACY SUCCESSES CONT’D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3E840-F5EB-114D-8146-54B1B4A933A3}"/>
              </a:ext>
            </a:extLst>
          </p:cNvPr>
          <p:cNvSpPr txBox="1"/>
          <p:nvPr/>
        </p:nvSpPr>
        <p:spPr>
          <a:xfrm>
            <a:off x="836339" y="1634753"/>
            <a:ext cx="10274248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Recent policy changes as a result of our advocacy:</a:t>
            </a:r>
          </a:p>
          <a:p>
            <a:endParaRPr lang="en-US" i="1" dirty="0">
              <a:latin typeface="Helvetica" pitchFamily="2" charset="0"/>
            </a:endParaRPr>
          </a:p>
          <a:p>
            <a:r>
              <a:rPr lang="en-CA" dirty="0">
                <a:latin typeface="Helvetica" pitchFamily="2" charset="0"/>
              </a:rPr>
              <a:t> </a:t>
            </a:r>
            <a:endParaRPr lang="en-CA" sz="2000" dirty="0">
              <a:latin typeface="Helvetica" pitchFamily="2" charset="0"/>
            </a:endParaRPr>
          </a:p>
          <a:p>
            <a:pPr lvl="3"/>
            <a:r>
              <a:rPr lang="en-CA" sz="2000" dirty="0">
                <a:latin typeface="Helvetica" pitchFamily="2" charset="0"/>
              </a:rPr>
              <a:t>Giving Municipalities Flexibility to Make Own Rules around Consumption i.e. local parks etc. </a:t>
            </a: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r>
              <a:rPr lang="en-CA" sz="2000" dirty="0">
                <a:latin typeface="Helvetica" pitchFamily="2" charset="0"/>
              </a:rPr>
              <a:t>Allowing dogs on brewery patios and taprooms</a:t>
            </a: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/>
            <a:endParaRPr lang="en-CA" sz="2000" dirty="0">
              <a:latin typeface="Helvetica" pitchFamily="2" charset="0"/>
            </a:endParaRPr>
          </a:p>
          <a:p>
            <a:pPr lvl="3">
              <a:lnSpc>
                <a:spcPts val="2160"/>
              </a:lnSpc>
              <a:spcAft>
                <a:spcPts val="400"/>
              </a:spcAft>
            </a:pPr>
            <a:r>
              <a:rPr lang="en-CA" sz="2000" dirty="0">
                <a:latin typeface="Helvetica" pitchFamily="2" charset="0"/>
              </a:rPr>
              <a:t>Removing Interprovincial Personal Exemption Limits on Beverage Alcohol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902DA-362C-1744-A1F8-09F5C8CCF88A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44CDAD-F558-C44D-9F29-5EBAE4EBB175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A2108AF3-C273-9F45-A829-7E853A39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278" y="2358308"/>
            <a:ext cx="551567" cy="551567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3DCAB44-1B65-0341-91C1-E8080D967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276" y="3576546"/>
            <a:ext cx="551567" cy="551567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F654903C-8395-AB4B-8D93-B2B48D148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276" y="4519000"/>
            <a:ext cx="551567" cy="5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298F1-73E2-7543-A145-AD4667482365}"/>
              </a:ext>
            </a:extLst>
          </p:cNvPr>
          <p:cNvSpPr txBox="1">
            <a:spLocks/>
          </p:cNvSpPr>
          <p:nvPr/>
        </p:nvSpPr>
        <p:spPr>
          <a:xfrm>
            <a:off x="328893" y="440953"/>
            <a:ext cx="9683262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Helvetica" pitchFamily="2" charset="0"/>
              </a:rPr>
              <a:t>CURRENT ADVOCACY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3E840-F5EB-114D-8146-54B1B4A933A3}"/>
              </a:ext>
            </a:extLst>
          </p:cNvPr>
          <p:cNvSpPr txBox="1"/>
          <p:nvPr/>
        </p:nvSpPr>
        <p:spPr>
          <a:xfrm>
            <a:off x="848865" y="1485694"/>
            <a:ext cx="10274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After extensive consultations with our members, OCB has been advocating for these retail changes to be included in the government’s reforms to the beverage alcohol system:</a:t>
            </a:r>
          </a:p>
          <a:p>
            <a:endParaRPr lang="en-US" sz="2000" dirty="0">
              <a:latin typeface="Helvetica" pitchFamily="2" charset="0"/>
            </a:endParaRPr>
          </a:p>
          <a:p>
            <a:pPr lvl="3">
              <a:lnSpc>
                <a:spcPts val="2160"/>
              </a:lnSpc>
              <a:spcAft>
                <a:spcPts val="400"/>
              </a:spcAft>
            </a:pPr>
            <a:r>
              <a:rPr lang="en-CA" dirty="0">
                <a:latin typeface="Helvetica" pitchFamily="2" charset="0"/>
              </a:rPr>
              <a:t>Ensure all new retail locations come with assurances of no listing fees or inducements</a:t>
            </a:r>
          </a:p>
          <a:p>
            <a:pPr lvl="3">
              <a:lnSpc>
                <a:spcPts val="2160"/>
              </a:lnSpc>
              <a:spcAft>
                <a:spcPts val="400"/>
              </a:spcAft>
            </a:pPr>
            <a:endParaRPr lang="en-CA" dirty="0">
              <a:latin typeface="Helvetica" pitchFamily="2" charset="0"/>
            </a:endParaRPr>
          </a:p>
          <a:p>
            <a:pPr lvl="3">
              <a:lnSpc>
                <a:spcPts val="2160"/>
              </a:lnSpc>
              <a:spcAft>
                <a:spcPts val="400"/>
              </a:spcAft>
            </a:pPr>
            <a:r>
              <a:rPr lang="en-CA" dirty="0">
                <a:latin typeface="Helvetica" pitchFamily="2" charset="0"/>
              </a:rPr>
              <a:t>Commit a minimum of 30% shelf space to be mandated and reserved for craft brewers in all retail channels</a:t>
            </a:r>
          </a:p>
          <a:p>
            <a:pPr lvl="3">
              <a:lnSpc>
                <a:spcPts val="2160"/>
              </a:lnSpc>
              <a:spcAft>
                <a:spcPts val="400"/>
              </a:spcAft>
            </a:pPr>
            <a:endParaRPr lang="en-CA" dirty="0">
              <a:latin typeface="Helvetica" pitchFamily="2" charset="0"/>
            </a:endParaRPr>
          </a:p>
          <a:p>
            <a:pPr lvl="3">
              <a:lnSpc>
                <a:spcPts val="2160"/>
              </a:lnSpc>
              <a:spcAft>
                <a:spcPts val="400"/>
              </a:spcAft>
            </a:pPr>
            <a:r>
              <a:rPr lang="en-CA" dirty="0">
                <a:latin typeface="Helvetica" pitchFamily="2" charset="0"/>
              </a:rPr>
              <a:t>Allow existing craft breweries to be able to open additional retail locations without the caveat of having to be accompanied by an operating brewery </a:t>
            </a:r>
          </a:p>
          <a:p>
            <a:pPr lvl="3">
              <a:lnSpc>
                <a:spcPts val="2160"/>
              </a:lnSpc>
              <a:spcAft>
                <a:spcPts val="400"/>
              </a:spcAft>
            </a:pPr>
            <a:endParaRPr lang="en-CA" dirty="0">
              <a:latin typeface="Helvetica" pitchFamily="2" charset="0"/>
            </a:endParaRPr>
          </a:p>
          <a:p>
            <a:pPr lvl="3">
              <a:lnSpc>
                <a:spcPts val="2160"/>
              </a:lnSpc>
              <a:spcAft>
                <a:spcPts val="400"/>
              </a:spcAft>
            </a:pPr>
            <a:r>
              <a:rPr lang="en-CA" dirty="0">
                <a:latin typeface="Helvetica" pitchFamily="2" charset="0"/>
              </a:rPr>
              <a:t>Ensure a minimum craft beer wholesale price for all retail channels</a:t>
            </a:r>
          </a:p>
          <a:p>
            <a:pPr lvl="3">
              <a:lnSpc>
                <a:spcPts val="2160"/>
              </a:lnSpc>
              <a:spcAft>
                <a:spcPts val="400"/>
              </a:spcAft>
            </a:pPr>
            <a:endParaRPr lang="en-CA" dirty="0">
              <a:latin typeface="Helvetica" pitchFamily="2" charset="0"/>
            </a:endParaRPr>
          </a:p>
          <a:p>
            <a:pPr lvl="3">
              <a:lnSpc>
                <a:spcPts val="2160"/>
              </a:lnSpc>
              <a:spcAft>
                <a:spcPts val="400"/>
              </a:spcAft>
            </a:pPr>
            <a:r>
              <a:rPr lang="en-CA" dirty="0">
                <a:latin typeface="Helvetica" pitchFamily="2" charset="0"/>
              </a:rPr>
              <a:t>Allow craft brewers to open/operate pop-up locations, such as at farmers markets, parks, and community events</a:t>
            </a:r>
          </a:p>
          <a:p>
            <a:endParaRPr lang="en-US" dirty="0">
              <a:latin typeface="Helvetica" pitchFamily="2" charset="0"/>
            </a:endParaRPr>
          </a:p>
        </p:txBody>
      </p:sp>
      <p:pic>
        <p:nvPicPr>
          <p:cNvPr id="7" name="Graphic 6" descr="Store">
            <a:extLst>
              <a:ext uri="{FF2B5EF4-FFF2-40B4-BE49-F238E27FC236}">
                <a16:creationId xmlns:a16="http://schemas.microsoft.com/office/drawing/2014/main" id="{735E08B0-96DB-C14A-88BF-2C518E37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6135" y="4067429"/>
            <a:ext cx="486132" cy="486132"/>
          </a:xfrm>
          <a:prstGeom prst="rect">
            <a:avLst/>
          </a:prstGeom>
        </p:spPr>
      </p:pic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E84B50D0-0C2F-ED45-8BAA-98A9B15E5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6135" y="2302442"/>
            <a:ext cx="486132" cy="486132"/>
          </a:xfrm>
          <a:prstGeom prst="rect">
            <a:avLst/>
          </a:prstGeom>
        </p:spPr>
      </p:pic>
      <p:pic>
        <p:nvPicPr>
          <p:cNvPr id="13" name="Graphic 12" descr="Shopping cart">
            <a:extLst>
              <a:ext uri="{FF2B5EF4-FFF2-40B4-BE49-F238E27FC236}">
                <a16:creationId xmlns:a16="http://schemas.microsoft.com/office/drawing/2014/main" id="{191B1530-108B-804B-BD75-BB6DAA450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6135" y="3120686"/>
            <a:ext cx="486132" cy="486132"/>
          </a:xfrm>
          <a:prstGeom prst="rect">
            <a:avLst/>
          </a:prstGeom>
        </p:spPr>
      </p:pic>
      <p:pic>
        <p:nvPicPr>
          <p:cNvPr id="15" name="Graphic 14" descr="Beer">
            <a:extLst>
              <a:ext uri="{FF2B5EF4-FFF2-40B4-BE49-F238E27FC236}">
                <a16:creationId xmlns:a16="http://schemas.microsoft.com/office/drawing/2014/main" id="{283DBD2B-D40A-F74F-80FC-23C57D8E2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6135" y="4918393"/>
            <a:ext cx="486000" cy="486000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56D6D2A9-8F47-3741-A1CA-1968116B7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2255" y="5650684"/>
            <a:ext cx="486132" cy="4861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3902DA-362C-1744-A1F8-09F5C8CCF88A}"/>
              </a:ext>
            </a:extLst>
          </p:cNvPr>
          <p:cNvSpPr/>
          <p:nvPr/>
        </p:nvSpPr>
        <p:spPr>
          <a:xfrm>
            <a:off x="0" y="-3784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44CDAD-F558-C44D-9F29-5EBAE4EBB175}"/>
              </a:ext>
            </a:extLst>
          </p:cNvPr>
          <p:cNvSpPr/>
          <p:nvPr/>
        </p:nvSpPr>
        <p:spPr>
          <a:xfrm>
            <a:off x="-1" y="6501516"/>
            <a:ext cx="12192000" cy="363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698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PRESENTATION TO THE ONTARIO HOP GROWERS’ ASSOCIATION (OGHA) AGM </vt:lpstr>
      <vt:lpstr>ABOUT ONTARIO’S CRAFT BREWERIES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Ontario’s Hop Industry  Identifying the Opportunities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OCB FALL TOWN HALL</dc:title>
  <dc:creator>Yara Salama</dc:creator>
  <cp:lastModifiedBy>Scott Simmons</cp:lastModifiedBy>
  <cp:revision>20</cp:revision>
  <dcterms:created xsi:type="dcterms:W3CDTF">2019-10-21T15:41:21Z</dcterms:created>
  <dcterms:modified xsi:type="dcterms:W3CDTF">2020-02-22T00:32:04Z</dcterms:modified>
</cp:coreProperties>
</file>