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1" r:id="rId2"/>
    <p:sldId id="259" r:id="rId3"/>
    <p:sldId id="271" r:id="rId4"/>
    <p:sldId id="298" r:id="rId5"/>
    <p:sldId id="29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F2FB8-C670-4010-ABC5-4752EA331AFA}" type="datetimeFigureOut">
              <a:rPr lang="en-CA" smtClean="0"/>
              <a:t>21/02/2020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2C14E-9EEE-4662-BF79-3AEE1DCFBB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727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 exist to support industry,</a:t>
            </a:r>
            <a:r>
              <a:rPr lang="en-CA" baseline="0" dirty="0" smtClean="0"/>
              <a:t> including hop growers and craft brewers.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2C14E-9EEE-4662-BF79-3AEE1DCFBB3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543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Different projects over the years…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2C14E-9EEE-4662-BF79-3AEE1DCFBB3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713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Moisture results good this year – not that dry cones had few sample, and </a:t>
            </a:r>
            <a:r>
              <a:rPr lang="en-CA" smtClean="0"/>
              <a:t>3 samples skewed </a:t>
            </a:r>
            <a:r>
              <a:rPr lang="en-CA" dirty="0" smtClean="0"/>
              <a:t>the results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2C14E-9EEE-4662-BF79-3AEE1DCFBB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44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Data for 3 varietals over 3 years – differences, but nothing significant and no trend based on growing season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2C14E-9EEE-4662-BF79-3AEE1DCFBB3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03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3900-9FE5-4A1D-B279-560BA41BF737}" type="datetimeFigureOut">
              <a:rPr lang="en-CA" smtClean="0"/>
              <a:t>21/02/2020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441A-8DFE-4068-968F-B414172F7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70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3900-9FE5-4A1D-B279-560BA41BF737}" type="datetimeFigureOut">
              <a:rPr lang="en-CA" smtClean="0"/>
              <a:t>21/02/2020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441A-8DFE-4068-968F-B414172F7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39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3900-9FE5-4A1D-B279-560BA41BF737}" type="datetimeFigureOut">
              <a:rPr lang="en-CA" smtClean="0"/>
              <a:t>21/02/2020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441A-8DFE-4068-968F-B414172F7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307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3900-9FE5-4A1D-B279-560BA41BF737}" type="datetimeFigureOut">
              <a:rPr lang="en-CA" smtClean="0"/>
              <a:t>21/02/2020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441A-8DFE-4068-968F-B414172F7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82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3900-9FE5-4A1D-B279-560BA41BF737}" type="datetimeFigureOut">
              <a:rPr lang="en-CA" smtClean="0"/>
              <a:t>21/02/2020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441A-8DFE-4068-968F-B414172F7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506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3900-9FE5-4A1D-B279-560BA41BF737}" type="datetimeFigureOut">
              <a:rPr lang="en-CA" smtClean="0"/>
              <a:t>21/02/2020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441A-8DFE-4068-968F-B414172F7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06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3900-9FE5-4A1D-B279-560BA41BF737}" type="datetimeFigureOut">
              <a:rPr lang="en-CA" smtClean="0"/>
              <a:t>21/02/2020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441A-8DFE-4068-968F-B414172F7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265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3900-9FE5-4A1D-B279-560BA41BF737}" type="datetimeFigureOut">
              <a:rPr lang="en-CA" smtClean="0"/>
              <a:t>21/02/2020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441A-8DFE-4068-968F-B414172F7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7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3900-9FE5-4A1D-B279-560BA41BF737}" type="datetimeFigureOut">
              <a:rPr lang="en-CA" smtClean="0"/>
              <a:t>21/02/2020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441A-8DFE-4068-968F-B414172F7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43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3900-9FE5-4A1D-B279-560BA41BF737}" type="datetimeFigureOut">
              <a:rPr lang="en-CA" smtClean="0"/>
              <a:t>21/02/2020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441A-8DFE-4068-968F-B414172F7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86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3900-9FE5-4A1D-B279-560BA41BF737}" type="datetimeFigureOut">
              <a:rPr lang="en-CA" smtClean="0"/>
              <a:t>21/02/2020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441A-8DFE-4068-968F-B414172F7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53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03900-9FE5-4A1D-B279-560BA41BF737}" type="datetimeFigureOut">
              <a:rPr lang="en-CA" smtClean="0"/>
              <a:t>21/02/2020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4441A-8DFE-4068-968F-B414172F7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best@niagaracollege.c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032074" y="4583248"/>
            <a:ext cx="4208512" cy="1273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February 22, 2020</a:t>
            </a:r>
          </a:p>
          <a:p>
            <a:pPr algn="l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Prepared by: Canadian Food and Wine Institute Innovation Centre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423" y="2177856"/>
            <a:ext cx="9687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2019 Growing Season Report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344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7069" y="1343528"/>
            <a:ext cx="11277862" cy="4680000"/>
            <a:chOff x="624466" y="2131541"/>
            <a:chExt cx="8241507" cy="3421282"/>
          </a:xfrm>
        </p:grpSpPr>
        <p:grpSp>
          <p:nvGrpSpPr>
            <p:cNvPr id="5" name="Group 4"/>
            <p:cNvGrpSpPr/>
            <p:nvPr/>
          </p:nvGrpSpPr>
          <p:grpSpPr>
            <a:xfrm>
              <a:off x="624466" y="2131541"/>
              <a:ext cx="8241507" cy="1394297"/>
              <a:chOff x="624466" y="2131541"/>
              <a:chExt cx="8241507" cy="139429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466" y="2140482"/>
                <a:ext cx="1076038" cy="138535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2012" y="2140482"/>
                <a:ext cx="1446674" cy="138535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6818" y="2140482"/>
                <a:ext cx="1859155" cy="138535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1759" y="2140482"/>
                <a:ext cx="1388310" cy="138535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38"/>
              <a:stretch/>
            </p:blipFill>
            <p:spPr>
              <a:xfrm>
                <a:off x="3365435" y="2131541"/>
                <a:ext cx="2039575" cy="1394297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24466" y="3757301"/>
              <a:ext cx="8241507" cy="1795522"/>
              <a:chOff x="624466" y="3757301"/>
              <a:chExt cx="8241507" cy="179552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62676" y="4325129"/>
                <a:ext cx="6772573" cy="683876"/>
              </a:xfrm>
              <a:prstGeom prst="rect">
                <a:avLst/>
              </a:prstGeom>
              <a:noFill/>
            </p:spPr>
            <p:txBody>
              <a:bodyPr wrap="none" lIns="67666" tIns="33831" rIns="67666" bIns="33831" rtlCol="0">
                <a:spAutoFit/>
              </a:bodyPr>
              <a:lstStyle/>
              <a:p>
                <a:pPr algn="ctr" defTabSz="67667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4000" dirty="0">
                    <a:solidFill>
                      <a:srgbClr val="009AD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SUPPORTING INNOVATION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138045" y="5053613"/>
                <a:ext cx="5727928" cy="499210"/>
              </a:xfrm>
              <a:prstGeom prst="rect">
                <a:avLst/>
              </a:prstGeom>
              <a:noFill/>
            </p:spPr>
            <p:txBody>
              <a:bodyPr wrap="none" lIns="67666" tIns="33831" rIns="67666" bIns="33831" rtlCol="0">
                <a:spAutoFit/>
              </a:bodyPr>
              <a:lstStyle/>
              <a:p>
                <a:pPr algn="ctr" defTabSz="67667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2800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CA" sz="2800" i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Business </a:t>
                </a:r>
                <a:r>
                  <a:rPr lang="en-CA" sz="2800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en-CA" sz="2800" i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Key Industry Sectors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4466" y="3757301"/>
                <a:ext cx="70176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Niagara College, Research &amp; Innovation</a:t>
                </a:r>
                <a:endParaRPr lang="en-CA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11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6871"/>
            <a:ext cx="10515600" cy="1325563"/>
          </a:xfrm>
        </p:spPr>
        <p:txBody>
          <a:bodyPr/>
          <a:lstStyle/>
          <a:p>
            <a:r>
              <a:rPr lang="en-CA" dirty="0" smtClean="0"/>
              <a:t>History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9567"/>
            <a:ext cx="5166204" cy="3867395"/>
          </a:xfrm>
        </p:spPr>
        <p:txBody>
          <a:bodyPr>
            <a:normAutofit lnSpcReduction="10000"/>
          </a:bodyPr>
          <a:lstStyle/>
          <a:p>
            <a:r>
              <a:rPr lang="en-CA" dirty="0"/>
              <a:t>2015</a:t>
            </a:r>
            <a:r>
              <a:rPr lang="en-CA" dirty="0" smtClean="0"/>
              <a:t>: CFWI </a:t>
            </a:r>
            <a:r>
              <a:rPr lang="en-CA" dirty="0"/>
              <a:t>IC </a:t>
            </a:r>
            <a:r>
              <a:rPr lang="en-CA" dirty="0" smtClean="0"/>
              <a:t>&amp; OHGA hops </a:t>
            </a:r>
            <a:r>
              <a:rPr lang="en-CA" dirty="0"/>
              <a:t>analysis research project</a:t>
            </a:r>
          </a:p>
          <a:p>
            <a:r>
              <a:rPr lang="en-CA" dirty="0"/>
              <a:t>2016</a:t>
            </a:r>
            <a:r>
              <a:rPr lang="en-CA" dirty="0" smtClean="0"/>
              <a:t>: Technical </a:t>
            </a:r>
            <a:r>
              <a:rPr lang="en-CA" dirty="0"/>
              <a:t>service</a:t>
            </a:r>
          </a:p>
          <a:p>
            <a:pPr lvl="1"/>
            <a:r>
              <a:rPr lang="en-CA" dirty="0" smtClean="0"/>
              <a:t>Annual Report</a:t>
            </a:r>
          </a:p>
          <a:p>
            <a:r>
              <a:rPr lang="en-CA" dirty="0"/>
              <a:t>2017</a:t>
            </a:r>
            <a:r>
              <a:rPr lang="en-CA" dirty="0" smtClean="0"/>
              <a:t>: </a:t>
            </a:r>
            <a:r>
              <a:rPr lang="en-CA" dirty="0" err="1" smtClean="0"/>
              <a:t>Vailmont</a:t>
            </a:r>
            <a:r>
              <a:rPr lang="en-CA" dirty="0" smtClean="0"/>
              <a:t> </a:t>
            </a:r>
            <a:r>
              <a:rPr lang="en-CA" dirty="0"/>
              <a:t>project</a:t>
            </a:r>
          </a:p>
          <a:p>
            <a:pPr lvl="1"/>
            <a:r>
              <a:rPr lang="en-CA" dirty="0"/>
              <a:t>Determined importance of moisture to </a:t>
            </a:r>
            <a:r>
              <a:rPr lang="en-CA" dirty="0" smtClean="0"/>
              <a:t>results</a:t>
            </a:r>
          </a:p>
          <a:p>
            <a:r>
              <a:rPr lang="en-CA" dirty="0"/>
              <a:t>2018</a:t>
            </a:r>
            <a:r>
              <a:rPr lang="en-CA" dirty="0" smtClean="0"/>
              <a:t>: Moisture included in analysis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656" t="255" r="10850" b="52395"/>
          <a:stretch/>
        </p:blipFill>
        <p:spPr>
          <a:xfrm>
            <a:off x="6121449" y="1118642"/>
            <a:ext cx="5115306" cy="3956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474" y="5269306"/>
            <a:ext cx="4790241" cy="10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6871"/>
            <a:ext cx="10515600" cy="1325563"/>
          </a:xfrm>
        </p:spPr>
        <p:txBody>
          <a:bodyPr/>
          <a:lstStyle/>
          <a:p>
            <a:r>
              <a:rPr lang="en-CA" dirty="0" smtClean="0"/>
              <a:t>Moisture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950721"/>
            <a:ext cx="4360431" cy="4226242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2017 - 2019</a:t>
            </a:r>
          </a:p>
          <a:p>
            <a:pPr lvl="1"/>
            <a:r>
              <a:rPr lang="en-CA" dirty="0" smtClean="0"/>
              <a:t>Ideal is 10% (red line)</a:t>
            </a:r>
          </a:p>
          <a:p>
            <a:r>
              <a:rPr lang="en-CA" dirty="0" smtClean="0"/>
              <a:t>2019 Dry Cones</a:t>
            </a:r>
          </a:p>
          <a:p>
            <a:pPr lvl="1"/>
            <a:r>
              <a:rPr lang="en-CA" dirty="0" smtClean="0"/>
              <a:t>Only 6 samples, results slightly misleading </a:t>
            </a:r>
          </a:p>
          <a:p>
            <a:pPr lvl="2"/>
            <a:r>
              <a:rPr lang="en-CA" dirty="0" smtClean="0"/>
              <a:t>3 samples average 56%</a:t>
            </a:r>
          </a:p>
          <a:p>
            <a:pPr lvl="2"/>
            <a:r>
              <a:rPr lang="en-CA" dirty="0" smtClean="0"/>
              <a:t>3 samples average 8.5%</a:t>
            </a:r>
          </a:p>
          <a:p>
            <a:r>
              <a:rPr lang="en-CA" dirty="0" smtClean="0"/>
              <a:t>2019 Pellets</a:t>
            </a:r>
          </a:p>
          <a:p>
            <a:pPr lvl="1"/>
            <a:r>
              <a:rPr lang="en-CA" dirty="0" smtClean="0"/>
              <a:t>Good results</a:t>
            </a:r>
          </a:p>
          <a:p>
            <a:r>
              <a:rPr lang="en-CA" dirty="0" smtClean="0"/>
              <a:t>Overall, 2019 good moisture control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sz="2000" dirty="0" smtClean="0"/>
              <a:t>(Note: 2018 data updated to include samples received after 2018 report)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694" y="1483716"/>
            <a:ext cx="6894420" cy="42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8" y="1175657"/>
            <a:ext cx="10515600" cy="1011419"/>
          </a:xfrm>
        </p:spPr>
        <p:txBody>
          <a:bodyPr/>
          <a:lstStyle/>
          <a:p>
            <a:r>
              <a:rPr lang="el-GR" dirty="0" smtClean="0"/>
              <a:t>α</a:t>
            </a:r>
            <a:r>
              <a:rPr lang="en-CA" dirty="0" smtClean="0"/>
              <a:t> and </a:t>
            </a:r>
            <a:r>
              <a:rPr lang="el-GR" dirty="0" smtClean="0"/>
              <a:t>β</a:t>
            </a:r>
            <a:r>
              <a:rPr lang="en-CA" dirty="0" smtClean="0"/>
              <a:t> Acids 2017-2019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5009" y="980027"/>
            <a:ext cx="4846134" cy="2918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430" y="3490995"/>
            <a:ext cx="4840839" cy="291827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9377" y="2187075"/>
            <a:ext cx="5332119" cy="398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2017 - 2019</a:t>
            </a:r>
          </a:p>
          <a:p>
            <a:pPr lvl="1"/>
            <a:r>
              <a:rPr lang="en-CA" dirty="0" smtClean="0"/>
              <a:t>Only 3 </a:t>
            </a:r>
            <a:r>
              <a:rPr lang="en-CA" dirty="0" smtClean="0"/>
              <a:t>varietals </a:t>
            </a:r>
            <a:r>
              <a:rPr lang="en-CA" dirty="0" smtClean="0"/>
              <a:t>had enough samples for a valid comparison</a:t>
            </a:r>
          </a:p>
          <a:p>
            <a:pPr lvl="1"/>
            <a:r>
              <a:rPr lang="en-CA" dirty="0" smtClean="0"/>
              <a:t>No </a:t>
            </a:r>
            <a:r>
              <a:rPr lang="en-CA" dirty="0"/>
              <a:t>significant differences in average values over 3 years</a:t>
            </a:r>
          </a:p>
          <a:p>
            <a:r>
              <a:rPr lang="en-CA" dirty="0" smtClean="0"/>
              <a:t>Expected ranges:</a:t>
            </a:r>
          </a:p>
          <a:p>
            <a:pPr lvl="1"/>
            <a:r>
              <a:rPr lang="en-CA" dirty="0" smtClean="0"/>
              <a:t>Cascade: 5.5-9.0/6.0-7.5</a:t>
            </a:r>
          </a:p>
          <a:p>
            <a:pPr lvl="1"/>
            <a:r>
              <a:rPr lang="en-CA" dirty="0" smtClean="0"/>
              <a:t>Centennial: 7.0-12.0/3.5-5.5 </a:t>
            </a:r>
          </a:p>
          <a:p>
            <a:pPr lvl="1"/>
            <a:r>
              <a:rPr lang="en-CA" dirty="0" smtClean="0"/>
              <a:t>Chinook: 11.5-15.0/3.0-4.0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8539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5278598"/>
            <a:ext cx="1527609" cy="1025786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spect="1"/>
          </p:cNvSpPr>
          <p:nvPr/>
        </p:nvSpPr>
        <p:spPr>
          <a:xfrm>
            <a:off x="1702851" y="4016959"/>
            <a:ext cx="6102677" cy="807901"/>
          </a:xfrm>
          <a:prstGeom prst="rect">
            <a:avLst/>
          </a:prstGeom>
          <a:noFill/>
        </p:spPr>
        <p:txBody>
          <a:bodyPr wrap="square" lIns="68570" tIns="34284" rIns="68570" bIns="34284" rtlCol="0">
            <a:spAutoFit/>
          </a:bodyPr>
          <a:lstStyle/>
          <a:p>
            <a:pPr eaLnBrk="1" hangingPunct="1"/>
            <a:r>
              <a:rPr lang="en-C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Providing innovation solutions to business and industry through applied research in partnership with Niagara College faculty and students.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1702847" y="2014586"/>
            <a:ext cx="5621780" cy="315459"/>
          </a:xfrm>
          <a:prstGeom prst="rect">
            <a:avLst/>
          </a:prstGeom>
        </p:spPr>
        <p:txBody>
          <a:bodyPr wrap="square" lIns="68570" tIns="34284" rIns="68570" bIns="34284">
            <a:spAutoFit/>
          </a:bodyPr>
          <a:lstStyle/>
          <a:p>
            <a:r>
              <a:rPr lang="en-C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visit: </a:t>
            </a:r>
            <a:r>
              <a:rPr lang="en-C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ncinnovation.ca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702847" y="3178704"/>
            <a:ext cx="5708081" cy="561680"/>
          </a:xfrm>
          <a:prstGeom prst="rect">
            <a:avLst/>
          </a:prstGeom>
        </p:spPr>
        <p:txBody>
          <a:bodyPr wrap="none" lIns="68570" tIns="34284" rIns="68570" bIns="34284">
            <a:spAutoFit/>
          </a:bodyPr>
          <a:lstStyle/>
          <a:p>
            <a:r>
              <a:rPr lang="en-CA" sz="3200" b="1" dirty="0">
                <a:solidFill>
                  <a:srgbClr val="0073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FOR INDUSTRY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702847" y="2596645"/>
            <a:ext cx="4990185" cy="315459"/>
          </a:xfrm>
          <a:prstGeom prst="rect">
            <a:avLst/>
          </a:prstGeom>
        </p:spPr>
        <p:txBody>
          <a:bodyPr wrap="square" lIns="68570" tIns="34284" rIns="68570" bIns="34284">
            <a:spAutoFit/>
          </a:bodyPr>
          <a:lstStyle/>
          <a:p>
            <a:r>
              <a:rPr lang="en-CA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Best: </a:t>
            </a:r>
            <a:r>
              <a:rPr lang="en-CA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ebest@niagaracollege.ca</a:t>
            </a:r>
            <a:r>
              <a:rPr lang="en-CA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256</Words>
  <Application>Microsoft Office PowerPoint</Application>
  <PresentationFormat>Widescreen</PresentationFormat>
  <Paragraphs>45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History</vt:lpstr>
      <vt:lpstr>Moisture</vt:lpstr>
      <vt:lpstr>α and β Acids 2017-2019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Myles Fisher</dc:creator>
  <cp:lastModifiedBy>Kelly Byer</cp:lastModifiedBy>
  <cp:revision>57</cp:revision>
  <dcterms:created xsi:type="dcterms:W3CDTF">2016-03-08T16:09:01Z</dcterms:created>
  <dcterms:modified xsi:type="dcterms:W3CDTF">2020-02-21T21:42:16Z</dcterms:modified>
</cp:coreProperties>
</file>